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oboto"/>
      <p:regular r:id="rId16"/>
      <p:bold r:id="rId17"/>
      <p:italic r:id="rId18"/>
      <p:boldItalic r:id="rId19"/>
    </p:embeddedFont>
    <p:embeddedFont>
      <p:font typeface="Roboto Medium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Medium-regular.fntdata"/><Relationship Id="rId11" Type="http://schemas.openxmlformats.org/officeDocument/2006/relationships/slide" Target="slides/slide6.xml"/><Relationship Id="rId22" Type="http://schemas.openxmlformats.org/officeDocument/2006/relationships/font" Target="fonts/RobotoMedium-italic.fntdata"/><Relationship Id="rId10" Type="http://schemas.openxmlformats.org/officeDocument/2006/relationships/slide" Target="slides/slide5.xml"/><Relationship Id="rId21" Type="http://schemas.openxmlformats.org/officeDocument/2006/relationships/font" Target="fonts/RobotoMedium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RobotoMedium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Italic.fntdata"/><Relationship Id="rId6" Type="http://schemas.openxmlformats.org/officeDocument/2006/relationships/slide" Target="slides/slide1.xml"/><Relationship Id="rId18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23869e449e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23869e449e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23a92d8130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23a92d8130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23869e449e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23869e449e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23869e449e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23869e449e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Perform terrestrial and laboratory analog work to better understand the chemistry of brines and organic matter </a:t>
            </a:r>
            <a:endParaRPr sz="2000">
              <a:solidFill>
                <a:schemeClr val="dk1"/>
              </a:solidFill>
            </a:endParaRPr>
          </a:p>
          <a:p>
            <a:pPr indent="-3556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Characterize analog material to provide a comparison to future missions to Ceres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1afdb7548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1afdb7548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23869e449e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23869e449e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23a92d8130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23a92d8130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23a92d8130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23a92d8130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23a92d8130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23a92d8130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23a92d8130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23a92d8130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Relationship Id="rId4" Type="http://schemas.openxmlformats.org/officeDocument/2006/relationships/image" Target="../media/image7.png"/><Relationship Id="rId5" Type="http://schemas.openxmlformats.org/officeDocument/2006/relationships/image" Target="../media/image1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Relationship Id="rId4" Type="http://schemas.openxmlformats.org/officeDocument/2006/relationships/image" Target="../media/image7.png"/><Relationship Id="rId5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67750" y="-654575"/>
            <a:ext cx="5828700" cy="283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Characterization of organics in table salt</a:t>
            </a:r>
            <a:endParaRPr sz="40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67750" y="2480725"/>
            <a:ext cx="8520600" cy="21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n" sz="227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Lucas Reynoso</a:t>
            </a:r>
            <a:r>
              <a:rPr baseline="30000" lang="en" sz="227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" sz="227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, Maitrayee Bose</a:t>
            </a:r>
            <a:r>
              <a:rPr baseline="30000" lang="en" sz="227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baseline="30000" sz="227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baseline="30000" lang="en" sz="1270"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" sz="1270">
                <a:latin typeface="Roboto"/>
                <a:ea typeface="Roboto"/>
                <a:cs typeface="Roboto"/>
                <a:sym typeface="Roboto"/>
              </a:rPr>
              <a:t>School for Engineering of Matter, Transport &amp; Energy, Arizona State University, </a:t>
            </a:r>
            <a:r>
              <a:rPr baseline="30000" lang="en" sz="1270"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lang="en" sz="1270">
                <a:latin typeface="Roboto"/>
                <a:ea typeface="Roboto"/>
                <a:cs typeface="Roboto"/>
                <a:sym typeface="Roboto"/>
              </a:rPr>
              <a:t>School for Earth and Space Exploration, Arizona State University</a:t>
            </a:r>
            <a:endParaRPr sz="127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n" sz="187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Annual Arizona NASA Space Grant Consortium Symposium </a:t>
            </a:r>
            <a:endParaRPr sz="187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n" sz="187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April 22</a:t>
            </a:r>
            <a:r>
              <a:rPr baseline="30000" lang="en" sz="187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nd</a:t>
            </a:r>
            <a:r>
              <a:rPr lang="en" sz="187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and 23</a:t>
            </a:r>
            <a:r>
              <a:rPr baseline="30000" lang="en" sz="187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rd</a:t>
            </a:r>
            <a:r>
              <a:rPr lang="en" sz="187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2022</a:t>
            </a:r>
            <a:endParaRPr sz="187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1038" y="112925"/>
            <a:ext cx="511513" cy="68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59925" y="59675"/>
            <a:ext cx="789376" cy="789376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800"/>
              <a:t>‹#›</a:t>
            </a:fld>
            <a:endParaRPr sz="1800"/>
          </a:p>
        </p:txBody>
      </p:sp>
      <p:cxnSp>
        <p:nvCxnSpPr>
          <p:cNvPr id="59" name="Google Shape;59;p13"/>
          <p:cNvCxnSpPr/>
          <p:nvPr/>
        </p:nvCxnSpPr>
        <p:spPr>
          <a:xfrm flipH="1" rot="10800000">
            <a:off x="235500" y="2319613"/>
            <a:ext cx="8673000" cy="21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/>
          <p:nvPr>
            <p:ph type="title"/>
          </p:nvPr>
        </p:nvSpPr>
        <p:spPr>
          <a:xfrm>
            <a:off x="311700" y="204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20">
                <a:latin typeface="Roboto Medium"/>
                <a:ea typeface="Roboto Medium"/>
                <a:cs typeface="Roboto Medium"/>
                <a:sym typeface="Roboto Medium"/>
              </a:rPr>
              <a:t>Acknowledgements </a:t>
            </a:r>
            <a:endParaRPr sz="362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57" name="Google Shape;157;p22"/>
          <p:cNvSpPr txBox="1"/>
          <p:nvPr>
            <p:ph idx="1" type="body"/>
          </p:nvPr>
        </p:nvSpPr>
        <p:spPr>
          <a:xfrm>
            <a:off x="311700" y="12468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lang="en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 want to thank my mentor, Dr. Maitrayee Bose for </a:t>
            </a:r>
            <a:r>
              <a:rPr lang="en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furthering</a:t>
            </a:r>
            <a:r>
              <a:rPr lang="en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my research </a:t>
            </a:r>
            <a:r>
              <a:rPr lang="en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endeavors and always supporting me. 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lang="en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 would</a:t>
            </a:r>
            <a:r>
              <a:rPr lang="en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also like to thank Dr. Julie Castillo-Rogez of NASA’s Jet </a:t>
            </a:r>
            <a:r>
              <a:rPr lang="en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Propulsion</a:t>
            </a:r>
            <a:r>
              <a:rPr lang="en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Laboratory</a:t>
            </a:r>
            <a:r>
              <a:rPr lang="en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(JPL) for all of her advice and time. 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lang="en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Lastly, I would like to thank ASU/NASA Space Grant for funding this project.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8" name="Google Shape;15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800"/>
              <a:t>‹#›</a:t>
            </a:fld>
            <a:endParaRPr sz="1800"/>
          </a:p>
        </p:txBody>
      </p:sp>
      <p:pic>
        <p:nvPicPr>
          <p:cNvPr id="159" name="Google Shape;15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5225" y="135245"/>
            <a:ext cx="642028" cy="642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2"/>
          <p:cNvPicPr preferRelativeResize="0"/>
          <p:nvPr/>
        </p:nvPicPr>
        <p:blipFill rotWithShape="1">
          <a:blip r:embed="rId4">
            <a:alphaModFix/>
          </a:blip>
          <a:srcRect b="5060" l="-12930" r="12930" t="-5060"/>
          <a:stretch/>
        </p:blipFill>
        <p:spPr>
          <a:xfrm>
            <a:off x="7952545" y="167268"/>
            <a:ext cx="548700" cy="577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75331" y="135225"/>
            <a:ext cx="480919" cy="64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96050" y="287700"/>
            <a:ext cx="682574" cy="3371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3" name="Google Shape;163;p22"/>
          <p:cNvCxnSpPr/>
          <p:nvPr/>
        </p:nvCxnSpPr>
        <p:spPr>
          <a:xfrm flipH="1" rot="10800000">
            <a:off x="235500" y="950563"/>
            <a:ext cx="8673000" cy="21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47025" y="71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20">
                <a:latin typeface="Roboto Medium"/>
                <a:ea typeface="Roboto Medium"/>
                <a:cs typeface="Roboto Medium"/>
                <a:sym typeface="Roboto Medium"/>
              </a:rPr>
              <a:t>Introduction</a:t>
            </a:r>
            <a:r>
              <a:rPr lang="en" sz="4020">
                <a:latin typeface="Roboto Medium"/>
                <a:ea typeface="Roboto Medium"/>
                <a:cs typeface="Roboto Medium"/>
                <a:sym typeface="Roboto Medium"/>
              </a:rPr>
              <a:t> </a:t>
            </a:r>
            <a:endParaRPr sz="402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63150" y="1178125"/>
            <a:ext cx="4210800" cy="38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Roboto"/>
              <a:buChar char="●"/>
            </a:pP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Ceres is the most water-rich object (~25 wt%) in the inner solar system after Earth       </a:t>
            </a:r>
            <a:r>
              <a:rPr lang="en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Hendrix et al. (2019), </a:t>
            </a:r>
            <a:r>
              <a:rPr i="1" lang="en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Astrobiology</a:t>
            </a:r>
            <a:endParaRPr i="1"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i="1" sz="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"/>
              <a:buChar char="●"/>
            </a:pP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Shows localized areas of hydrated sodium carbonates and sodium chlorides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3950" y="1026150"/>
            <a:ext cx="4507250" cy="25806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4273975" y="3719325"/>
            <a:ext cx="4507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The dome of Cerealia facula in Occator Crater. The bright material is mainly sodium carbonate. Image Credit: NASAm JPL-Caltech, UCLA, MPS/DLR/IDA</a:t>
            </a:r>
            <a:endParaRPr i="1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" name="Google Shape;6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800"/>
              <a:t>‹#›</a:t>
            </a:fld>
            <a:endParaRPr sz="1800"/>
          </a:p>
        </p:txBody>
      </p:sp>
      <p:cxnSp>
        <p:nvCxnSpPr>
          <p:cNvPr id="69" name="Google Shape;69;p14"/>
          <p:cNvCxnSpPr/>
          <p:nvPr/>
        </p:nvCxnSpPr>
        <p:spPr>
          <a:xfrm flipH="1" rot="10800000">
            <a:off x="235500" y="824838"/>
            <a:ext cx="8673000" cy="21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70" name="Google Shape;7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40163" y="71850"/>
            <a:ext cx="511513" cy="68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311700" y="99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20">
                <a:latin typeface="Roboto Medium"/>
                <a:ea typeface="Roboto Medium"/>
                <a:cs typeface="Roboto Medium"/>
                <a:sym typeface="Roboto Medium"/>
              </a:rPr>
              <a:t>Motivation</a:t>
            </a:r>
            <a:endParaRPr sz="362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76" name="Google Shape;76;p15"/>
          <p:cNvSpPr/>
          <p:nvPr/>
        </p:nvSpPr>
        <p:spPr>
          <a:xfrm>
            <a:off x="311700" y="1053650"/>
            <a:ext cx="5145300" cy="26745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Roboto"/>
                <a:ea typeface="Roboto"/>
                <a:cs typeface="Roboto"/>
                <a:sym typeface="Roboto"/>
              </a:rPr>
              <a:t>Research Questions</a:t>
            </a:r>
            <a:endParaRPr b="1" sz="2200"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Roboto"/>
              <a:buChar char="●"/>
            </a:pPr>
            <a:r>
              <a:rPr lang="en" sz="2200">
                <a:latin typeface="Roboto"/>
                <a:ea typeface="Roboto"/>
                <a:cs typeface="Roboto"/>
                <a:sym typeface="Roboto"/>
              </a:rPr>
              <a:t>Will organics accumulate as ‘fossils’ in salt crystals forming from brine solutions?</a:t>
            </a:r>
            <a:endParaRPr sz="2200">
              <a:latin typeface="Roboto"/>
              <a:ea typeface="Roboto"/>
              <a:cs typeface="Roboto"/>
              <a:sym typeface="Roboto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Roboto"/>
              <a:buChar char="●"/>
            </a:pPr>
            <a:r>
              <a:rPr lang="en" sz="2200">
                <a:latin typeface="Roboto"/>
                <a:ea typeface="Roboto"/>
                <a:cs typeface="Roboto"/>
                <a:sym typeface="Roboto"/>
              </a:rPr>
              <a:t>Is there a significant amount of carbon that is traceable and can be characterized</a:t>
            </a:r>
            <a:r>
              <a:rPr lang="en" sz="2400">
                <a:latin typeface="Roboto"/>
                <a:ea typeface="Roboto"/>
                <a:cs typeface="Roboto"/>
                <a:sym typeface="Roboto"/>
              </a:rPr>
              <a:t>?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6725" y="1103775"/>
            <a:ext cx="2395725" cy="241363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/>
          <p:nvPr/>
        </p:nvSpPr>
        <p:spPr>
          <a:xfrm>
            <a:off x="6109000" y="3566525"/>
            <a:ext cx="23958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Occator Crater observed in high altitude mapping orbit (HAMO) by the Dawn Spacecraft </a:t>
            </a:r>
            <a:r>
              <a:rPr i="1" lang="en" sz="13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Image Credit: NASA, JPL-Caltech</a:t>
            </a:r>
            <a:endParaRPr i="1" sz="15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" name="Google Shape;79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800"/>
              <a:t>‹#›</a:t>
            </a:fld>
            <a:endParaRPr sz="1800"/>
          </a:p>
        </p:txBody>
      </p:sp>
      <p:sp>
        <p:nvSpPr>
          <p:cNvPr id="80" name="Google Shape;80;p15"/>
          <p:cNvSpPr txBox="1"/>
          <p:nvPr/>
        </p:nvSpPr>
        <p:spPr>
          <a:xfrm>
            <a:off x="661650" y="3893725"/>
            <a:ext cx="4515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Sample Return Mission to an ocean world will happen in the next decade!</a:t>
            </a:r>
            <a:endParaRPr b="1" i="1"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1" name="Google Shape;81;p15"/>
          <p:cNvCxnSpPr/>
          <p:nvPr/>
        </p:nvCxnSpPr>
        <p:spPr>
          <a:xfrm flipH="1" rot="10800000">
            <a:off x="235500" y="799975"/>
            <a:ext cx="8673000" cy="21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82" name="Google Shape;8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40163" y="44738"/>
            <a:ext cx="511513" cy="68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311700" y="134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20">
                <a:latin typeface="Roboto Medium"/>
                <a:ea typeface="Roboto Medium"/>
                <a:cs typeface="Roboto Medium"/>
                <a:sym typeface="Roboto Medium"/>
              </a:rPr>
              <a:t>Why Salts on Ceres?</a:t>
            </a:r>
            <a:endParaRPr sz="362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8" name="Google Shape;8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800"/>
              <a:t>‹#›</a:t>
            </a:fld>
            <a:endParaRPr sz="1800"/>
          </a:p>
        </p:txBody>
      </p:sp>
      <p:sp>
        <p:nvSpPr>
          <p:cNvPr id="89" name="Google Shape;89;p16"/>
          <p:cNvSpPr txBox="1"/>
          <p:nvPr/>
        </p:nvSpPr>
        <p:spPr>
          <a:xfrm>
            <a:off x="4842475" y="1338425"/>
            <a:ext cx="3798000" cy="29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"/>
              <a:buChar char="●"/>
            </a:pP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Could provide insight into the formation and nature of organics in the asteroid belt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"/>
              <a:buChar char="●"/>
            </a:pP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Understanding how brines form and evolve will help us learn about mantle processes in ice-rich bodies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863" y="1232788"/>
            <a:ext cx="4247925" cy="318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91038" y="79700"/>
            <a:ext cx="511513" cy="682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" name="Google Shape;92;p16"/>
          <p:cNvCxnSpPr/>
          <p:nvPr/>
        </p:nvCxnSpPr>
        <p:spPr>
          <a:xfrm flipH="1" rot="10800000">
            <a:off x="235500" y="870150"/>
            <a:ext cx="8673000" cy="21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>
            <p:ph type="title"/>
          </p:nvPr>
        </p:nvSpPr>
        <p:spPr>
          <a:xfrm>
            <a:off x="235500" y="1763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20">
                <a:latin typeface="Roboto Medium"/>
                <a:ea typeface="Roboto Medium"/>
                <a:cs typeface="Roboto Medium"/>
                <a:sym typeface="Roboto Medium"/>
              </a:rPr>
              <a:t>Methods</a:t>
            </a:r>
            <a:endParaRPr sz="362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98" name="Google Shape;98;p17"/>
          <p:cNvSpPr txBox="1"/>
          <p:nvPr>
            <p:ph idx="1" type="body"/>
          </p:nvPr>
        </p:nvSpPr>
        <p:spPr>
          <a:xfrm>
            <a:off x="151300" y="1038450"/>
            <a:ext cx="3392400" cy="3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Char char="●"/>
            </a:pPr>
            <a:r>
              <a:rPr lang="en" sz="1900">
                <a:solidFill>
                  <a:srgbClr val="FFFFFF"/>
                </a:solidFill>
              </a:rPr>
              <a:t>Sodium chloride </a:t>
            </a:r>
            <a:r>
              <a:rPr lang="en"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crystals were grown from a supersaturated solution</a:t>
            </a: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rtl="0" algn="l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Roboto"/>
              <a:buChar char="●"/>
            </a:pPr>
            <a:r>
              <a:rPr lang="en"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New solution was introduced twice a week</a:t>
            </a: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rtl="0" algn="l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Roboto"/>
              <a:buChar char="●"/>
            </a:pPr>
            <a:r>
              <a:rPr lang="en"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Glycine was incorporated at a concentration of 500mg per 100ml </a:t>
            </a: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9" name="Google Shape;9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5100" y="1214562"/>
            <a:ext cx="2574424" cy="3284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35575" y="1214552"/>
            <a:ext cx="2447651" cy="3231236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800"/>
              <a:t>‹#›</a:t>
            </a:fld>
            <a:endParaRPr sz="1800"/>
          </a:p>
        </p:txBody>
      </p:sp>
      <p:cxnSp>
        <p:nvCxnSpPr>
          <p:cNvPr id="102" name="Google Shape;102;p17"/>
          <p:cNvCxnSpPr/>
          <p:nvPr/>
        </p:nvCxnSpPr>
        <p:spPr>
          <a:xfrm flipH="1" rot="10800000">
            <a:off x="235500" y="855700"/>
            <a:ext cx="8673000" cy="21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03" name="Google Shape;10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40163" y="66163"/>
            <a:ext cx="511513" cy="68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type="title"/>
          </p:nvPr>
        </p:nvSpPr>
        <p:spPr>
          <a:xfrm>
            <a:off x="311700" y="113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20">
                <a:latin typeface="Roboto Medium"/>
                <a:ea typeface="Roboto Medium"/>
                <a:cs typeface="Roboto Medium"/>
                <a:sym typeface="Roboto Medium"/>
              </a:rPr>
              <a:t>Results</a:t>
            </a:r>
            <a:r>
              <a:rPr lang="en" sz="3620"/>
              <a:t> </a:t>
            </a:r>
            <a:endParaRPr sz="3620"/>
          </a:p>
        </p:txBody>
      </p:sp>
      <p:sp>
        <p:nvSpPr>
          <p:cNvPr id="109" name="Google Shape;109;p18"/>
          <p:cNvSpPr txBox="1"/>
          <p:nvPr/>
        </p:nvSpPr>
        <p:spPr>
          <a:xfrm>
            <a:off x="275175" y="931325"/>
            <a:ext cx="297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10" name="Google Shape;110;p18"/>
          <p:cNvSpPr txBox="1"/>
          <p:nvPr/>
        </p:nvSpPr>
        <p:spPr>
          <a:xfrm>
            <a:off x="251100" y="806525"/>
            <a:ext cx="293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11" name="Google Shape;111;p18"/>
          <p:cNvSpPr txBox="1"/>
          <p:nvPr/>
        </p:nvSpPr>
        <p:spPr>
          <a:xfrm>
            <a:off x="266300" y="836950"/>
            <a:ext cx="287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8"/>
          <p:cNvSpPr txBox="1"/>
          <p:nvPr/>
        </p:nvSpPr>
        <p:spPr>
          <a:xfrm>
            <a:off x="235500" y="1511200"/>
            <a:ext cx="3177900" cy="24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Roboto"/>
              <a:buChar char="●"/>
            </a:pPr>
            <a:r>
              <a:rPr lang="en" sz="2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Longer growth periods result in larger crystals </a:t>
            </a:r>
            <a:endParaRPr sz="2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Roboto"/>
              <a:buChar char="●"/>
            </a:pPr>
            <a:r>
              <a:rPr lang="en" sz="2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 glycine crystals grew faster than the pure NaCl crystals</a:t>
            </a:r>
            <a:endParaRPr sz="2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" name="Google Shape;113;p18"/>
          <p:cNvSpPr txBox="1"/>
          <p:nvPr/>
        </p:nvSpPr>
        <p:spPr>
          <a:xfrm>
            <a:off x="2130450" y="1947825"/>
            <a:ext cx="4382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800"/>
              <a:t>‹#›</a:t>
            </a:fld>
            <a:endParaRPr sz="1800"/>
          </a:p>
        </p:txBody>
      </p:sp>
      <p:cxnSp>
        <p:nvCxnSpPr>
          <p:cNvPr id="115" name="Google Shape;115;p18"/>
          <p:cNvCxnSpPr/>
          <p:nvPr/>
        </p:nvCxnSpPr>
        <p:spPr>
          <a:xfrm flipH="1" rot="10800000">
            <a:off x="235500" y="855700"/>
            <a:ext cx="8673000" cy="21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16" name="Google Shape;11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0163" y="66163"/>
            <a:ext cx="511513" cy="68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28050" y="1105025"/>
            <a:ext cx="5012126" cy="374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/>
          <p:nvPr>
            <p:ph type="title"/>
          </p:nvPr>
        </p:nvSpPr>
        <p:spPr>
          <a:xfrm>
            <a:off x="235500" y="121263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20">
                <a:latin typeface="Roboto Medium"/>
                <a:ea typeface="Roboto Medium"/>
                <a:cs typeface="Roboto Medium"/>
                <a:sym typeface="Roboto Medium"/>
              </a:rPr>
              <a:t>Results</a:t>
            </a:r>
            <a:endParaRPr sz="212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123" name="Google Shape;12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375" y="1084725"/>
            <a:ext cx="4183286" cy="297405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9"/>
          <p:cNvSpPr txBox="1"/>
          <p:nvPr/>
        </p:nvSpPr>
        <p:spPr>
          <a:xfrm>
            <a:off x="992263" y="4155725"/>
            <a:ext cx="2737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Figure 1 - Without Glycine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" name="Google Shape;125;p19"/>
          <p:cNvSpPr txBox="1"/>
          <p:nvPr/>
        </p:nvSpPr>
        <p:spPr>
          <a:xfrm>
            <a:off x="5367300" y="4155725"/>
            <a:ext cx="2737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Figure 2 - Glycine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" name="Google Shape;12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800"/>
              <a:t>‹#›</a:t>
            </a:fld>
            <a:endParaRPr sz="1800"/>
          </a:p>
        </p:txBody>
      </p:sp>
      <p:cxnSp>
        <p:nvCxnSpPr>
          <p:cNvPr id="127" name="Google Shape;127;p19"/>
          <p:cNvCxnSpPr/>
          <p:nvPr/>
        </p:nvCxnSpPr>
        <p:spPr>
          <a:xfrm flipH="1" rot="10800000">
            <a:off x="235500" y="855700"/>
            <a:ext cx="8673000" cy="21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28" name="Google Shape;12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40163" y="66163"/>
            <a:ext cx="511513" cy="68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05300" y="1029100"/>
            <a:ext cx="4261514" cy="3029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/>
          <p:nvPr>
            <p:ph type="title"/>
          </p:nvPr>
        </p:nvSpPr>
        <p:spPr>
          <a:xfrm>
            <a:off x="235500" y="121263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20">
                <a:latin typeface="Roboto Medium"/>
                <a:ea typeface="Roboto Medium"/>
                <a:cs typeface="Roboto Medium"/>
                <a:sym typeface="Roboto Medium"/>
              </a:rPr>
              <a:t>Results</a:t>
            </a:r>
            <a:endParaRPr sz="212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135" name="Google Shape;13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0225" y="1089525"/>
            <a:ext cx="4328576" cy="307735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0"/>
          <p:cNvSpPr txBox="1"/>
          <p:nvPr/>
        </p:nvSpPr>
        <p:spPr>
          <a:xfrm>
            <a:off x="1006388" y="4233350"/>
            <a:ext cx="2737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Figure 1 - Without Glycine</a:t>
            </a:r>
            <a:endParaRPr i="1"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" name="Google Shape;137;p20"/>
          <p:cNvSpPr txBox="1"/>
          <p:nvPr/>
        </p:nvSpPr>
        <p:spPr>
          <a:xfrm>
            <a:off x="5455750" y="4233350"/>
            <a:ext cx="2737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Figure 2 - Glycine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" name="Google Shape;138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800"/>
              <a:t>‹#›</a:t>
            </a:fld>
            <a:endParaRPr sz="1800"/>
          </a:p>
        </p:txBody>
      </p:sp>
      <p:cxnSp>
        <p:nvCxnSpPr>
          <p:cNvPr id="139" name="Google Shape;139;p20"/>
          <p:cNvCxnSpPr/>
          <p:nvPr/>
        </p:nvCxnSpPr>
        <p:spPr>
          <a:xfrm flipH="1" rot="10800000">
            <a:off x="235500" y="855700"/>
            <a:ext cx="8673000" cy="21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40" name="Google Shape;14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40163" y="66163"/>
            <a:ext cx="511513" cy="68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3513" y="1141175"/>
            <a:ext cx="4183286" cy="2974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/>
          <p:nvPr>
            <p:ph type="title"/>
          </p:nvPr>
        </p:nvSpPr>
        <p:spPr>
          <a:xfrm>
            <a:off x="199175" y="156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11">
                <a:latin typeface="Roboto Medium"/>
                <a:ea typeface="Roboto Medium"/>
                <a:cs typeface="Roboto Medium"/>
                <a:sym typeface="Roboto Medium"/>
              </a:rPr>
              <a:t>Conclusion</a:t>
            </a:r>
            <a:r>
              <a:rPr lang="en" sz="3611">
                <a:latin typeface="Roboto Medium"/>
                <a:ea typeface="Roboto Medium"/>
                <a:cs typeface="Roboto Medium"/>
                <a:sym typeface="Roboto Medium"/>
              </a:rPr>
              <a:t> &amp; Future Work</a:t>
            </a:r>
            <a:endParaRPr sz="3611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47" name="Google Shape;147;p21"/>
          <p:cNvSpPr txBox="1"/>
          <p:nvPr>
            <p:ph idx="1" type="body"/>
          </p:nvPr>
        </p:nvSpPr>
        <p:spPr>
          <a:xfrm>
            <a:off x="262325" y="1052325"/>
            <a:ext cx="5950200" cy="385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crystal 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structure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after 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glycine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incorporation is vastly different from a pure sodium chloride crystal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Develop a methodology to polish and mount samples 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Trace carbon contents and isotopic compositions using various techniques such as NanoSIMS, IMS 6f SIMS, Raman Spectroscopy, and Cathodoluminescence Spectroscopy 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8" name="Google Shape;14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1825" y="1193513"/>
            <a:ext cx="1910624" cy="3449024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800"/>
              <a:t>‹#›</a:t>
            </a:fld>
            <a:endParaRPr sz="1800"/>
          </a:p>
        </p:txBody>
      </p:sp>
      <p:cxnSp>
        <p:nvCxnSpPr>
          <p:cNvPr id="150" name="Google Shape;150;p21"/>
          <p:cNvCxnSpPr/>
          <p:nvPr/>
        </p:nvCxnSpPr>
        <p:spPr>
          <a:xfrm flipH="1" rot="10800000">
            <a:off x="235500" y="855700"/>
            <a:ext cx="8673000" cy="21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51" name="Google Shape;15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47163" y="100950"/>
            <a:ext cx="511513" cy="68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